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4" r:id="rId11"/>
    <p:sldId id="268" r:id="rId12"/>
    <p:sldId id="273" r:id="rId13"/>
    <p:sldId id="269" r:id="rId14"/>
    <p:sldId id="275" r:id="rId15"/>
    <p:sldId id="276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4642C-2FFC-4B56-A1AE-A398561687AB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C3889-95BE-402B-815E-52667F61D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4642C-2FFC-4B56-A1AE-A398561687AB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C3889-95BE-402B-815E-52667F61D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4642C-2FFC-4B56-A1AE-A398561687AB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C3889-95BE-402B-815E-52667F61D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4642C-2FFC-4B56-A1AE-A398561687AB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C3889-95BE-402B-815E-52667F61D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4642C-2FFC-4B56-A1AE-A398561687AB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C3889-95BE-402B-815E-52667F61D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4642C-2FFC-4B56-A1AE-A398561687AB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C3889-95BE-402B-815E-52667F61D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4642C-2FFC-4B56-A1AE-A398561687AB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C3889-95BE-402B-815E-52667F61D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4642C-2FFC-4B56-A1AE-A398561687AB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C3889-95BE-402B-815E-52667F61D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4642C-2FFC-4B56-A1AE-A398561687AB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C3889-95BE-402B-815E-52667F61D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4642C-2FFC-4B56-A1AE-A398561687AB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C3889-95BE-402B-815E-52667F61D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4642C-2FFC-4B56-A1AE-A398561687AB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C3889-95BE-402B-815E-52667F61D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2D4642C-2FFC-4B56-A1AE-A398561687AB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4EC3889-95BE-402B-815E-52667F61D6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solidFill>
                  <a:srgbClr val="FF0000"/>
                </a:solidFill>
              </a:rPr>
              <a:t>СКОРО В ШКОЛУ…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Shape 5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1071538" y="1643051"/>
            <a:ext cx="3214710" cy="2928958"/>
          </a:xfrm>
          <a:prstGeom prst="rect">
            <a:avLst/>
          </a:prstGeom>
        </p:spPr>
      </p:pic>
      <p:pic>
        <p:nvPicPr>
          <p:cNvPr id="5" name="Shape 11"/>
          <p:cNvPicPr>
            <a:picLocks/>
          </p:cNvPicPr>
          <p:nvPr/>
        </p:nvPicPr>
        <p:blipFill>
          <a:blip r:embed="rId3"/>
          <a:stretch/>
        </p:blipFill>
        <p:spPr>
          <a:xfrm>
            <a:off x="5715008" y="357166"/>
            <a:ext cx="3428992" cy="27146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3042" y="5214950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«Щельяюрская СОШ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5929330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2023-2024 учебный год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2" descr="Азбука. часть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7010">
            <a:off x="6429388" y="3571876"/>
            <a:ext cx="1982788" cy="26225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9" name="Равнобедренный треугольник 8"/>
          <p:cNvSpPr/>
          <p:nvPr/>
        </p:nvSpPr>
        <p:spPr>
          <a:xfrm>
            <a:off x="4000496" y="3714752"/>
            <a:ext cx="428628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143380"/>
            <a:ext cx="57150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72000" y="3500438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1143000"/>
          </a:xfrm>
        </p:spPr>
        <p:txBody>
          <a:bodyPr/>
          <a:lstStyle/>
          <a:p>
            <a:r>
              <a:rPr lang="ru-RU" dirty="0" smtClean="0"/>
              <a:t>Деловой стиль </a:t>
            </a:r>
            <a:endParaRPr lang="ru-RU" dirty="0"/>
          </a:p>
        </p:txBody>
      </p:sp>
      <p:pic>
        <p:nvPicPr>
          <p:cNvPr id="1026" name="Picture 2" descr="IMG_20230529_1125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60870"/>
            <a:ext cx="4000528" cy="553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C00000"/>
                </a:solidFill>
              </a:rPr>
              <a:t>Что </a:t>
            </a:r>
            <a:r>
              <a:rPr lang="ru-RU" dirty="0">
                <a:solidFill>
                  <a:srgbClr val="C00000"/>
                </a:solidFill>
              </a:rPr>
              <a:t>необходимо: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928670"/>
            <a:ext cx="4000528" cy="564360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9600" b="1" dirty="0">
                <a:solidFill>
                  <a:srgbClr val="C00000"/>
                </a:solidFill>
              </a:rPr>
              <a:t>Папка по </a:t>
            </a:r>
            <a:r>
              <a:rPr lang="ru-RU" sz="9600" b="1" dirty="0" smtClean="0">
                <a:solidFill>
                  <a:srgbClr val="C00000"/>
                </a:solidFill>
              </a:rPr>
              <a:t>технологии:</a:t>
            </a:r>
          </a:p>
          <a:p>
            <a:pPr>
              <a:lnSpc>
                <a:spcPct val="120000"/>
              </a:lnSpc>
            </a:pPr>
            <a:endParaRPr lang="ru-RU" sz="9600" b="1" i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</a:rPr>
              <a:t>•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Пластилин (не менее 12 цветов);</a:t>
            </a:r>
            <a:endParaRPr lang="ru-RU" sz="6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Дощечка для работы с пластилином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;;</a:t>
            </a:r>
            <a:endParaRPr lang="ru-RU" sz="6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Ножницы с закругленными концами;</a:t>
            </a:r>
            <a:endParaRPr lang="ru-RU" sz="6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Цветная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бумага;</a:t>
            </a:r>
            <a:endParaRPr lang="ru-RU" sz="6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Белый картон - 1 пачка;</a:t>
            </a:r>
            <a:endParaRPr lang="ru-RU" sz="6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Цветной картон - 1 пачка;</a:t>
            </a:r>
            <a:endParaRPr lang="ru-RU" sz="6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Альбом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листов</a:t>
            </a:r>
            <a:endParaRPr lang="ru-RU" sz="6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Клей карандашный;</a:t>
            </a:r>
            <a:endParaRPr lang="ru-RU" sz="6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Простой карандаш;</a:t>
            </a:r>
            <a:endParaRPr lang="ru-RU" sz="6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Ластик;</a:t>
            </a:r>
            <a:endParaRPr lang="ru-RU" sz="6400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Линейка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 цветная)- 20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• Хлопчатобумажная салфетка для вытирания рук после работы</a:t>
            </a:r>
          </a:p>
          <a:p>
            <a:pPr lvl="0">
              <a:lnSpc>
                <a:spcPct val="120000"/>
              </a:lnSpc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Клей  ПВА</a:t>
            </a:r>
          </a:p>
          <a:p>
            <a:pPr lvl="0">
              <a:lnSpc>
                <a:spcPct val="120000"/>
              </a:lnSpc>
            </a:pP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Конструктор (3-4 класс)</a:t>
            </a:r>
          </a:p>
          <a:p>
            <a:pPr lvl="0">
              <a:lnSpc>
                <a:spcPct val="120000"/>
              </a:lnSpc>
            </a:pPr>
            <a:endParaRPr lang="ru-RU" sz="6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endParaRPr lang="ru-RU" sz="6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000108"/>
            <a:ext cx="4186238" cy="56436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Папка по ИЗО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</a:p>
          <a:p>
            <a:endParaRPr lang="ru-RU" sz="2000" b="1" i="1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•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Акварельные краски (медовые, не менее 12 цветов);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Кисти (белка № 3, № 5, № 7);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Палитра;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Альбом для рисования;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Простой карандаш ;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Ластик ;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Точилка ;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Термоклеёнка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парту ;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Баночка - непроливайка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Восковые мелки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/>
              <a:t/>
            </a:r>
            <a:br>
              <a:rPr lang="ru-RU" sz="2000" b="1" i="1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42976" y="357166"/>
            <a:ext cx="757242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Тетради в клетку  - 10 штук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 -                    6 тетрадей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Литературное  чтение-    2 тетради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Коми язык-                       1 тетрадь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Музыка –                          1 тетрадь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Тетради в косую линейку -   4-6 штук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-Письмо -                             2-4 тетради.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Русский язык –                  2-4 тетради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Закладки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3200" dirty="0" smtClean="0">
                <a:solidFill>
                  <a:srgbClr val="244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Обложки для учебников «Школа России» и обложки для тетрадей.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24406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3200" dirty="0" smtClean="0">
              <a:solidFill>
                <a:srgbClr val="24406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Как </a:t>
            </a:r>
            <a:r>
              <a:rPr lang="ru-RU" sz="3100" b="1" dirty="0">
                <a:solidFill>
                  <a:srgbClr val="C00000"/>
                </a:solidFill>
              </a:rPr>
              <a:t>правильно организовать</a:t>
            </a:r>
            <a:r>
              <a:rPr lang="ru-RU" sz="3100" b="1" i="1" dirty="0">
                <a:solidFill>
                  <a:srgbClr val="C00000"/>
                </a:solidFill>
              </a:rPr>
              <a:t/>
            </a:r>
            <a:br>
              <a:rPr lang="ru-RU" sz="3100" b="1" i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дома рабочее место первоклассника?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У первоклассника обязательно должен быть: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  письменный </a:t>
            </a:r>
            <a:r>
              <a:rPr lang="ru-RU" dirty="0">
                <a:solidFill>
                  <a:srgbClr val="002060"/>
                </a:solidFill>
              </a:rPr>
              <a:t>стол, где ребенок сможет </a:t>
            </a:r>
            <a:r>
              <a:rPr lang="ru-RU" dirty="0" smtClean="0">
                <a:solidFill>
                  <a:srgbClr val="002060"/>
                </a:solidFill>
              </a:rPr>
              <a:t>разложить </a:t>
            </a:r>
            <a:r>
              <a:rPr lang="ru-RU" dirty="0">
                <a:solidFill>
                  <a:srgbClr val="002060"/>
                </a:solidFill>
              </a:rPr>
              <a:t>в ящики стола учебные принадлежности и </a:t>
            </a:r>
            <a:r>
              <a:rPr lang="ru-RU" dirty="0" smtClean="0">
                <a:solidFill>
                  <a:srgbClr val="002060"/>
                </a:solidFill>
              </a:rPr>
              <a:t> сам научится </a:t>
            </a:r>
            <a:r>
              <a:rPr lang="ru-RU" dirty="0">
                <a:solidFill>
                  <a:srgbClr val="002060"/>
                </a:solidFill>
              </a:rPr>
              <a:t>поддерживать порядок на рабочем месте.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- А также должно быть место для одежды, чтоб ребенок мог сам переодеваться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 сведению родителей!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3\Desktop\slide-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71546"/>
            <a:ext cx="7248631" cy="5429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\Desktop\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utre 103"/>
          <p:cNvPicPr>
            <a:picLocks noGrp="1"/>
          </p:cNvPicPr>
          <p:nvPr>
            <p:ph type="pic" idx="1"/>
          </p:nvPr>
        </p:nvPicPr>
        <p:blipFill>
          <a:blip r:embed="rId2"/>
          <a:srcRect l="3268" r="3268"/>
          <a:stretch/>
        </p:blipFill>
        <p:spPr>
          <a:xfrm>
            <a:off x="785786" y="1071546"/>
            <a:ext cx="4714908" cy="450059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5786454"/>
            <a:ext cx="6357982" cy="78581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Успехов в новом учебном году!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00800" y="285728"/>
            <a:ext cx="2528918" cy="1981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7b5d85c8097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388" y="428604"/>
            <a:ext cx="2281189" cy="218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Документы</a:t>
            </a:r>
            <a:r>
              <a:rPr lang="ru-RU" sz="4000" b="1" dirty="0">
                <a:solidFill>
                  <a:srgbClr val="C00000"/>
                </a:solidFill>
              </a:rPr>
              <a:t>, необходимые для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rgbClr val="C00000"/>
                </a:solidFill>
              </a:rPr>
              <a:t>зачисления ребенка в первый класс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Заявление (установленная форма)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Оригинал(копия) </a:t>
            </a:r>
            <a:r>
              <a:rPr lang="ru-RU" sz="2800" dirty="0">
                <a:solidFill>
                  <a:srgbClr val="002060"/>
                </a:solidFill>
              </a:rPr>
              <a:t>свидетельства о рождении </a:t>
            </a:r>
            <a:r>
              <a:rPr lang="ru-RU" sz="2800" dirty="0" smtClean="0">
                <a:solidFill>
                  <a:srgbClr val="002060"/>
                </a:solidFill>
              </a:rPr>
              <a:t>ребенка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Оригинал(копия) </a:t>
            </a:r>
            <a:r>
              <a:rPr lang="ru-RU" sz="2800" dirty="0">
                <a:solidFill>
                  <a:srgbClr val="002060"/>
                </a:solidFill>
              </a:rPr>
              <a:t>страниц паспорта родителей со штампом паспортно-визовой </a:t>
            </a:r>
            <a:r>
              <a:rPr lang="ru-RU" sz="2800" dirty="0" smtClean="0">
                <a:solidFill>
                  <a:srgbClr val="002060"/>
                </a:solidFill>
              </a:rPr>
              <a:t>службы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Справка о регистрации по месту жительства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Копия медицинского полиса заявителя и ребёнка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Копия  СНИЛС (одного родителя и ребёнка)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Согласие на обработку персональных данных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498080" cy="12255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Особенности </a:t>
            </a:r>
            <a:r>
              <a:rPr lang="ru-RU" sz="4000" b="1" dirty="0">
                <a:solidFill>
                  <a:srgbClr val="C00000"/>
                </a:solidFill>
              </a:rPr>
              <a:t>организации </a:t>
            </a:r>
            <a:r>
              <a:rPr lang="ru-RU" sz="4000" b="1" dirty="0" smtClean="0">
                <a:solidFill>
                  <a:srgbClr val="C00000"/>
                </a:solidFill>
              </a:rPr>
              <a:t>обучения первоклассников</a:t>
            </a: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43050"/>
            <a:ext cx="7569518" cy="4572032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Пятидневная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учебная неделя;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Продолжительность учебного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 классах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 учебные недели;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Учебная недельная нагрузка первоклассника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должна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превышать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уроков в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не более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уроков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сентябре-октябре в расписании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первоклассников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традиционных урока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чтобы легче привыкнуть к новому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виду деятельности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учебной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четвертые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проводятся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форме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нетрадиционных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занятий: игр, экскурсий, сказок, соревнований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т.д.;</a:t>
            </a:r>
          </a:p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Дополнительные каникулы в феврале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середине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проводятся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физкультурные минутки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Организация </a:t>
            </a:r>
            <a:r>
              <a:rPr lang="ru-RU" b="1" dirty="0">
                <a:solidFill>
                  <a:srgbClr val="C00000"/>
                </a:solidFill>
              </a:rPr>
              <a:t>обучения первоклассников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Уроки </a:t>
            </a:r>
            <a:r>
              <a:rPr lang="ru-RU" dirty="0" smtClean="0">
                <a:solidFill>
                  <a:srgbClr val="002060"/>
                </a:solidFill>
              </a:rPr>
              <a:t>длятся </a:t>
            </a:r>
            <a:r>
              <a:rPr lang="en-US" dirty="0" smtClean="0">
                <a:solidFill>
                  <a:srgbClr val="002060"/>
                </a:solidFill>
              </a:rPr>
              <a:t>35 </a:t>
            </a:r>
            <a:r>
              <a:rPr lang="ru-RU" dirty="0" smtClean="0">
                <a:solidFill>
                  <a:srgbClr val="002060"/>
                </a:solidFill>
              </a:rPr>
              <a:t>мин,</a:t>
            </a:r>
            <a:r>
              <a:rPr lang="en-US" dirty="0" smtClean="0">
                <a:solidFill>
                  <a:srgbClr val="002060"/>
                </a:solidFill>
              </a:rPr>
              <a:t>40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минут;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Безотметочная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система </a:t>
            </a:r>
            <a:r>
              <a:rPr lang="ru-RU" dirty="0">
                <a:solidFill>
                  <a:srgbClr val="002060"/>
                </a:solidFill>
              </a:rPr>
              <a:t>оценивания</a:t>
            </a:r>
          </a:p>
          <a:p>
            <a:r>
              <a:rPr lang="ru-RU" dirty="0">
                <a:solidFill>
                  <a:srgbClr val="002060"/>
                </a:solidFill>
              </a:rPr>
              <a:t>знаний;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Учебники </a:t>
            </a:r>
            <a:r>
              <a:rPr lang="ru-RU" dirty="0">
                <a:solidFill>
                  <a:srgbClr val="002060"/>
                </a:solidFill>
              </a:rPr>
              <a:t>выдаются бесплатно;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Домашние </a:t>
            </a:r>
            <a:r>
              <a:rPr lang="ru-RU" dirty="0">
                <a:solidFill>
                  <a:srgbClr val="002060"/>
                </a:solidFill>
              </a:rPr>
              <a:t>задания в 1 классе </a:t>
            </a:r>
            <a:r>
              <a:rPr lang="ru-RU" dirty="0" smtClean="0">
                <a:solidFill>
                  <a:srgbClr val="002060"/>
                </a:solidFill>
              </a:rPr>
              <a:t>разрешается, со 2 полугодия.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Однако, если вы хотите сформировать у своего ребенка качественные навыки письма, чтения, счета, то не отказывайтесь от тренировочных упражнений, которые может порекомендовать учитель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Как питаются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первоклассники в школе?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В школе организовано горячее </a:t>
            </a:r>
            <a:r>
              <a:rPr lang="ru-RU" dirty="0" smtClean="0">
                <a:solidFill>
                  <a:srgbClr val="0070C0"/>
                </a:solidFill>
              </a:rPr>
              <a:t>двухразовое питание – бесплатно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(завтрак </a:t>
            </a:r>
            <a:r>
              <a:rPr lang="ru-RU" dirty="0" smtClean="0">
                <a:solidFill>
                  <a:srgbClr val="0070C0"/>
                </a:solidFill>
              </a:rPr>
              <a:t>– питаются все, обед – по справкам родителей, имеющих статус м/и) .</a:t>
            </a:r>
            <a:endParaRPr lang="ru-RU" b="1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70C0"/>
                </a:solidFill>
              </a:rPr>
              <a:t>Питание в школьной столовой </a:t>
            </a:r>
            <a:r>
              <a:rPr lang="ru-RU" u="sng" dirty="0" smtClean="0">
                <a:solidFill>
                  <a:srgbClr val="C00000"/>
                </a:solidFill>
              </a:rPr>
              <a:t>обязательно </a:t>
            </a:r>
            <a:r>
              <a:rPr lang="ru-RU" dirty="0" smtClean="0">
                <a:solidFill>
                  <a:srgbClr val="0070C0"/>
                </a:solidFill>
              </a:rPr>
              <a:t>для </a:t>
            </a:r>
            <a:r>
              <a:rPr lang="ru-RU" dirty="0">
                <a:solidFill>
                  <a:srgbClr val="0070C0"/>
                </a:solidFill>
              </a:rPr>
              <a:t>всех учеников </a:t>
            </a:r>
            <a:r>
              <a:rPr lang="ru-RU" dirty="0" smtClean="0">
                <a:solidFill>
                  <a:srgbClr val="0070C0"/>
                </a:solidFill>
              </a:rPr>
              <a:t> начальной школы.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Shape 29"/>
          <p:cNvPicPr/>
          <p:nvPr/>
        </p:nvPicPr>
        <p:blipFill>
          <a:blip r:embed="rId2"/>
          <a:stretch/>
        </p:blipFill>
        <p:spPr>
          <a:xfrm>
            <a:off x="7350606" y="214290"/>
            <a:ext cx="1793394" cy="1488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Учебные предметы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Письмо(русский язык)- </a:t>
            </a:r>
            <a:r>
              <a:rPr lang="en-US" b="1" dirty="0" smtClean="0">
                <a:solidFill>
                  <a:srgbClr val="002060"/>
                </a:solidFill>
              </a:rPr>
              <a:t>5 </a:t>
            </a:r>
            <a:r>
              <a:rPr lang="ru-RU" b="1" dirty="0" smtClean="0">
                <a:solidFill>
                  <a:srgbClr val="002060"/>
                </a:solidFill>
              </a:rPr>
              <a:t>ч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Чтение (литературное чтение) 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ru-RU" b="1" dirty="0" smtClean="0">
                <a:solidFill>
                  <a:srgbClr val="002060"/>
                </a:solidFill>
              </a:rPr>
              <a:t>ч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Математика-</a:t>
            </a:r>
            <a:r>
              <a:rPr lang="en-US" b="1" dirty="0" smtClean="0">
                <a:solidFill>
                  <a:srgbClr val="002060"/>
                </a:solidFill>
              </a:rPr>
              <a:t>4 </a:t>
            </a:r>
            <a:r>
              <a:rPr lang="ru-RU" b="1" dirty="0" smtClean="0">
                <a:solidFill>
                  <a:srgbClr val="002060"/>
                </a:solidFill>
              </a:rPr>
              <a:t>ч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Коми язык- </a:t>
            </a:r>
            <a:r>
              <a:rPr lang="en-US" b="1" dirty="0" smtClean="0">
                <a:solidFill>
                  <a:srgbClr val="002060"/>
                </a:solidFill>
              </a:rPr>
              <a:t>1</a:t>
            </a:r>
            <a:r>
              <a:rPr lang="ru-RU" b="1" dirty="0" smtClean="0">
                <a:solidFill>
                  <a:srgbClr val="002060"/>
                </a:solidFill>
              </a:rPr>
              <a:t>ч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Окружающий </a:t>
            </a:r>
            <a:r>
              <a:rPr lang="ru-RU" b="1" dirty="0" smtClean="0">
                <a:solidFill>
                  <a:srgbClr val="002060"/>
                </a:solidFill>
              </a:rPr>
              <a:t>мир-</a:t>
            </a:r>
            <a:r>
              <a:rPr lang="en-US" b="1" dirty="0" smtClean="0">
                <a:solidFill>
                  <a:srgbClr val="002060"/>
                </a:solidFill>
              </a:rPr>
              <a:t>2 </a:t>
            </a:r>
            <a:r>
              <a:rPr lang="ru-RU" b="1" dirty="0" smtClean="0">
                <a:solidFill>
                  <a:srgbClr val="002060"/>
                </a:solidFill>
              </a:rPr>
              <a:t>ч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Музыка-</a:t>
            </a:r>
            <a:r>
              <a:rPr lang="en-US" b="1" dirty="0" smtClean="0">
                <a:solidFill>
                  <a:srgbClr val="002060"/>
                </a:solidFill>
              </a:rPr>
              <a:t>1</a:t>
            </a:r>
            <a:r>
              <a:rPr lang="ru-RU" b="1" dirty="0" smtClean="0">
                <a:solidFill>
                  <a:srgbClr val="002060"/>
                </a:solidFill>
              </a:rPr>
              <a:t>ч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Изобразительное искусство – </a:t>
            </a:r>
            <a:r>
              <a:rPr lang="en-US" b="1" dirty="0" smtClean="0">
                <a:solidFill>
                  <a:srgbClr val="002060"/>
                </a:solidFill>
              </a:rPr>
              <a:t>1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ч.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Технология-</a:t>
            </a:r>
            <a:r>
              <a:rPr lang="en-US" b="1" dirty="0" smtClean="0">
                <a:solidFill>
                  <a:srgbClr val="002060"/>
                </a:solidFill>
              </a:rPr>
              <a:t>1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ч.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Физическая </a:t>
            </a:r>
            <a:r>
              <a:rPr lang="ru-RU" b="1" dirty="0" smtClean="0">
                <a:solidFill>
                  <a:srgbClr val="002060"/>
                </a:solidFill>
              </a:rPr>
              <a:t>культура-</a:t>
            </a:r>
            <a:r>
              <a:rPr lang="en-US" b="1" dirty="0" smtClean="0">
                <a:solidFill>
                  <a:srgbClr val="002060"/>
                </a:solidFill>
              </a:rPr>
              <a:t>2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ч..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Всего </a:t>
            </a:r>
            <a:r>
              <a:rPr lang="ru-RU" b="1" dirty="0" smtClean="0">
                <a:solidFill>
                  <a:srgbClr val="002060"/>
                </a:solidFill>
              </a:rPr>
              <a:t>-</a:t>
            </a:r>
            <a:r>
              <a:rPr lang="en-US" b="1" dirty="0" smtClean="0">
                <a:solidFill>
                  <a:srgbClr val="002060"/>
                </a:solidFill>
              </a:rPr>
              <a:t>21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ч.в неделю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Shape 33"/>
          <p:cNvPicPr/>
          <p:nvPr/>
        </p:nvPicPr>
        <p:blipFill>
          <a:blip r:embed="rId2"/>
          <a:stretch/>
        </p:blipFill>
        <p:spPr>
          <a:xfrm>
            <a:off x="7572396" y="5500702"/>
            <a:ext cx="1357322" cy="1142984"/>
          </a:xfrm>
          <a:prstGeom prst="rect">
            <a:avLst/>
          </a:prstGeom>
        </p:spPr>
      </p:pic>
      <p:pic>
        <p:nvPicPr>
          <p:cNvPr id="5" name="Shape 35"/>
          <p:cNvPicPr/>
          <p:nvPr/>
        </p:nvPicPr>
        <p:blipFill>
          <a:blip r:embed="rId3"/>
          <a:stretch/>
        </p:blipFill>
        <p:spPr>
          <a:xfrm>
            <a:off x="7858148" y="214291"/>
            <a:ext cx="994532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solidFill>
                  <a:srgbClr val="C00000"/>
                </a:solidFill>
              </a:rPr>
              <a:t>Учебно-методический комплекс системы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учебников «Школа России» (ФГОС)</a:t>
            </a:r>
            <a:r>
              <a:rPr lang="ru-RU" sz="3100" b="1" i="1" dirty="0">
                <a:solidFill>
                  <a:srgbClr val="C00000"/>
                </a:solidFill>
              </a:rPr>
              <a:t/>
            </a:r>
            <a:br>
              <a:rPr lang="ru-RU" sz="3100" b="1" i="1" dirty="0">
                <a:solidFill>
                  <a:srgbClr val="C00000"/>
                </a:solidFill>
              </a:rPr>
            </a:b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pic>
        <p:nvPicPr>
          <p:cNvPr id="2058" name="Shap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084387" cy="2389188"/>
          </a:xfrm>
          <a:prstGeom prst="rect">
            <a:avLst/>
          </a:prstGeom>
          <a:noFill/>
        </p:spPr>
      </p:pic>
      <p:pic>
        <p:nvPicPr>
          <p:cNvPr id="2057" name="Shap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00174"/>
            <a:ext cx="1030288" cy="2163763"/>
          </a:xfrm>
          <a:prstGeom prst="rect">
            <a:avLst/>
          </a:prstGeom>
          <a:noFill/>
        </p:spPr>
      </p:pic>
      <p:pic>
        <p:nvPicPr>
          <p:cNvPr id="2056" name="Shape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643050"/>
            <a:ext cx="944563" cy="2005013"/>
          </a:xfrm>
          <a:prstGeom prst="rect">
            <a:avLst/>
          </a:prstGeom>
          <a:noFill/>
        </p:spPr>
      </p:pic>
      <p:pic>
        <p:nvPicPr>
          <p:cNvPr id="2055" name="Shape 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285860"/>
            <a:ext cx="2200275" cy="2451100"/>
          </a:xfrm>
          <a:prstGeom prst="rect">
            <a:avLst/>
          </a:prstGeom>
          <a:noFill/>
        </p:spPr>
      </p:pic>
      <p:pic>
        <p:nvPicPr>
          <p:cNvPr id="2054" name="Shape 4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43380"/>
            <a:ext cx="1560512" cy="427038"/>
          </a:xfrm>
          <a:prstGeom prst="rect">
            <a:avLst/>
          </a:prstGeom>
          <a:noFill/>
        </p:spPr>
      </p:pic>
      <p:pic>
        <p:nvPicPr>
          <p:cNvPr id="2053" name="Shape 5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786322"/>
            <a:ext cx="828675" cy="1347788"/>
          </a:xfrm>
          <a:prstGeom prst="rect">
            <a:avLst/>
          </a:prstGeom>
          <a:noFill/>
        </p:spPr>
      </p:pic>
      <p:pic>
        <p:nvPicPr>
          <p:cNvPr id="2052" name="Shape 5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4714884"/>
            <a:ext cx="1450975" cy="1463675"/>
          </a:xfrm>
          <a:prstGeom prst="rect">
            <a:avLst/>
          </a:prstGeom>
          <a:noFill/>
        </p:spPr>
      </p:pic>
      <p:pic>
        <p:nvPicPr>
          <p:cNvPr id="2051" name="Shape 5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4286256"/>
            <a:ext cx="1847850" cy="2219325"/>
          </a:xfrm>
          <a:prstGeom prst="rect">
            <a:avLst/>
          </a:prstGeom>
          <a:noFill/>
        </p:spPr>
      </p:pic>
      <p:pic>
        <p:nvPicPr>
          <p:cNvPr id="2050" name="Shape 5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8" y="3786190"/>
            <a:ext cx="1779587" cy="2298700"/>
          </a:xfrm>
          <a:prstGeom prst="rect">
            <a:avLst/>
          </a:prstGeom>
          <a:noFill/>
        </p:spPr>
      </p:pic>
      <p:pic>
        <p:nvPicPr>
          <p:cNvPr id="2049" name="Shape 6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82" y="3929066"/>
            <a:ext cx="1500188" cy="2609850"/>
          </a:xfrm>
          <a:prstGeom prst="rect">
            <a:avLst/>
          </a:prstGeom>
          <a:noFill/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46125" y="3767138"/>
            <a:ext cx="1219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F90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Окружающий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F906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МИР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6D26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 сведению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105416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Электронный журнал (дневник)</a:t>
            </a:r>
          </a:p>
          <a:p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стандартов (ФГОС)</a:t>
            </a:r>
          </a:p>
          <a:p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•В основе Стандарта лежит системно - </a:t>
            </a:r>
            <a:r>
              <a:rPr lang="ru-RU" sz="3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подход</a:t>
            </a:r>
          </a:p>
          <a:p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•Введение новой предметной 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«Край, в котором я живу»</a:t>
            </a:r>
            <a:endParaRPr lang="ru-RU" sz="3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«Основы религиозных культур и светской этики» (ОРКСЭ)</a:t>
            </a:r>
          </a:p>
          <a:p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Контрольные работы нового типа (комплексные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ВПР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Стиль одежды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Деловой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классический (цвет ткани: однотонный,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тёмно-синий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ткань любая).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Школьная форма подразделяется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повседневную, парадную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спортивную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Сменная обувь должна быть удобная, подошва не должна оставлять следов на полу.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267</TotalTime>
  <Words>575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СКОРО В ШКОЛУ…  </vt:lpstr>
      <vt:lpstr> Документы, необходимые для зачисления ребенка в первый класс </vt:lpstr>
      <vt:lpstr> Особенности организации обучения первоклассников  </vt:lpstr>
      <vt:lpstr> Организация обучения первоклассников </vt:lpstr>
      <vt:lpstr>Как питаются первоклассники в школе?</vt:lpstr>
      <vt:lpstr>Учебные предметы </vt:lpstr>
      <vt:lpstr> Учебно-методический комплекс системы учебников «Школа России» (ФГОС) </vt:lpstr>
      <vt:lpstr>К сведению</vt:lpstr>
      <vt:lpstr>Стиль одежды </vt:lpstr>
      <vt:lpstr>Деловой стиль </vt:lpstr>
      <vt:lpstr>                   Что необходимо:  </vt:lpstr>
      <vt:lpstr>Слайд 12</vt:lpstr>
      <vt:lpstr> Как правильно организовать дома рабочее место первоклассника? </vt:lpstr>
      <vt:lpstr>К сведению родителей!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 В ШКОЛУ…  </dc:title>
  <dc:creator>Морозова</dc:creator>
  <cp:lastModifiedBy>3</cp:lastModifiedBy>
  <cp:revision>32</cp:revision>
  <dcterms:created xsi:type="dcterms:W3CDTF">2021-06-02T12:11:14Z</dcterms:created>
  <dcterms:modified xsi:type="dcterms:W3CDTF">2023-06-01T08:21:34Z</dcterms:modified>
</cp:coreProperties>
</file>